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2319000" cy="3175000"/>
  <p:notesSz cx="12319000" cy="3175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32" d="100"/>
          <a:sy n="132" d="100"/>
        </p:scale>
        <p:origin x="168" y="13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0" userDrawn="1">
          <p15:clr>
            <a:srgbClr val="FBAE40"/>
          </p15:clr>
        </p15:guide>
        <p15:guide id="2" pos="3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2700" y="0"/>
            <a:ext cx="12319000" cy="3175000"/>
          </a:xfrm>
          <a:custGeom>
            <a:avLst/>
            <a:gdLst/>
            <a:ahLst/>
            <a:cxnLst/>
            <a:rect l="l" t="t" r="r" b="b"/>
            <a:pathLst>
              <a:path w="12319000" h="3175000">
                <a:moveTo>
                  <a:pt x="12319000" y="3175000"/>
                </a:moveTo>
                <a:lnTo>
                  <a:pt x="0" y="3175000"/>
                </a:lnTo>
                <a:lnTo>
                  <a:pt x="0" y="0"/>
                </a:lnTo>
                <a:lnTo>
                  <a:pt x="12319000" y="0"/>
                </a:lnTo>
                <a:lnTo>
                  <a:pt x="12319000" y="3175000"/>
                </a:lnTo>
                <a:close/>
              </a:path>
            </a:pathLst>
          </a:custGeom>
          <a:solidFill>
            <a:srgbClr val="153424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2C59A15-B7CE-67B4-A1A6-5F78F7742C11}"/>
              </a:ext>
            </a:extLst>
          </p:cNvPr>
          <p:cNvSpPr txBox="1"/>
          <p:nvPr/>
        </p:nvSpPr>
        <p:spPr>
          <a:xfrm>
            <a:off x="10604783" y="2351614"/>
            <a:ext cx="1345919" cy="378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2400" b="1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Join</a:t>
            </a:r>
            <a:r>
              <a:rPr lang="en-US" sz="2400" b="1" spc="-5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 </a:t>
            </a:r>
            <a:r>
              <a:rPr lang="en-US" sz="2400" b="1" spc="-25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us</a:t>
            </a:r>
            <a:endParaRPr lang="en-US" sz="2400" dirty="0">
              <a:latin typeface="Libre Franklin SemiBold"/>
              <a:cs typeface="Libre Franklin SemiBol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FBBA3D-853B-67B3-7FC2-8A8CAC5A2B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6454" y="368300"/>
            <a:ext cx="2414046" cy="24391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5">
            <a:extLst>
              <a:ext uri="{FF2B5EF4-FFF2-40B4-BE49-F238E27FC236}">
                <a16:creationId xmlns:a16="http://schemas.microsoft.com/office/drawing/2014/main" id="{EA03A71C-DFDC-3AC1-2650-A93193610613}"/>
              </a:ext>
            </a:extLst>
          </p:cNvPr>
          <p:cNvSpPr txBox="1">
            <a:spLocks/>
          </p:cNvSpPr>
          <p:nvPr/>
        </p:nvSpPr>
        <p:spPr>
          <a:xfrm>
            <a:off x="3429000" y="95740"/>
            <a:ext cx="6858000" cy="2153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500"/>
              </a:lnSpc>
              <a:spcBef>
                <a:spcPts val="100"/>
              </a:spcBef>
            </a:pPr>
            <a:r>
              <a:rPr lang="en-US" sz="4000" dirty="0">
                <a:solidFill>
                  <a:srgbClr val="D0FF58"/>
                </a:solidFill>
                <a:latin typeface="Darker Grotesque" pitchFamily="2" charset="0"/>
                <a:cs typeface="Libre Franklin Medium"/>
              </a:rPr>
              <a:t>We’re exhibiting at</a:t>
            </a:r>
            <a:endParaRPr lang="en-US" sz="4000" dirty="0">
              <a:latin typeface="Darker Grotesque" pitchFamily="2" charset="0"/>
              <a:cs typeface="Libre Franklin Medium"/>
            </a:endParaRPr>
          </a:p>
          <a:p>
            <a:pPr>
              <a:lnSpc>
                <a:spcPts val="5500"/>
              </a:lnSpc>
            </a:pPr>
            <a:r>
              <a:rPr lang="en-US" sz="6000" b="1" dirty="0">
                <a:solidFill>
                  <a:schemeClr val="bg1"/>
                </a:solidFill>
                <a:latin typeface="Darker Grotesque SemiBold" pitchFamily="2" charset="0"/>
              </a:rPr>
              <a:t>WHX Cape Town </a:t>
            </a:r>
            <a:r>
              <a:rPr lang="en-US" sz="6000" b="1" spc="-20" dirty="0">
                <a:solidFill>
                  <a:schemeClr val="bg1"/>
                </a:solidFill>
                <a:latin typeface="Darker Grotesque SemiBold" pitchFamily="2" charset="0"/>
                <a:cs typeface="Libre Franklin Medium"/>
              </a:rPr>
              <a:t>2025, </a:t>
            </a:r>
            <a:r>
              <a:rPr lang="en-US" sz="6000" spc="-20" dirty="0">
                <a:solidFill>
                  <a:schemeClr val="bg1"/>
                </a:solidFill>
                <a:latin typeface="Darker Grotesque" pitchFamily="2" charset="0"/>
                <a:cs typeface="Libre Franklin Medium"/>
              </a:rPr>
              <a:t>visit our stand</a:t>
            </a:r>
            <a:endParaRPr lang="en-US" sz="6000" dirty="0">
              <a:solidFill>
                <a:schemeClr val="bg1"/>
              </a:solidFill>
              <a:latin typeface="Darker Grotesque" pitchFamily="2" charset="0"/>
              <a:cs typeface="Libre Franklin Medium"/>
            </a:endParaRPr>
          </a:p>
        </p:txBody>
      </p:sp>
      <p:sp>
        <p:nvSpPr>
          <p:cNvPr id="5" name="object 25">
            <a:extLst>
              <a:ext uri="{FF2B5EF4-FFF2-40B4-BE49-F238E27FC236}">
                <a16:creationId xmlns:a16="http://schemas.microsoft.com/office/drawing/2014/main" id="{E39EEA43-5285-06FA-9B0D-8311DAC8666B}"/>
              </a:ext>
            </a:extLst>
          </p:cNvPr>
          <p:cNvSpPr txBox="1">
            <a:spLocks/>
          </p:cNvSpPr>
          <p:nvPr/>
        </p:nvSpPr>
        <p:spPr>
          <a:xfrm>
            <a:off x="3429000" y="2501900"/>
            <a:ext cx="6330462" cy="324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80"/>
              </a:lnSpc>
            </a:pPr>
            <a:r>
              <a:rPr lang="en-US" sz="2400" b="1" dirty="0">
                <a:solidFill>
                  <a:srgbClr val="D0FF58"/>
                </a:solidFill>
                <a:latin typeface="Darker Grotesque" pitchFamily="2" charset="0"/>
              </a:rPr>
              <a:t>2-4 September 2025 </a:t>
            </a:r>
            <a:r>
              <a:rPr lang="en-US" sz="2400" dirty="0">
                <a:solidFill>
                  <a:schemeClr val="bg1"/>
                </a:solidFill>
                <a:latin typeface="Darker Grotesque" pitchFamily="2" charset="0"/>
              </a:rPr>
              <a:t>|</a:t>
            </a:r>
            <a:r>
              <a:rPr lang="en-US" sz="2400" b="1" dirty="0">
                <a:solidFill>
                  <a:srgbClr val="D0FF58"/>
                </a:solidFill>
                <a:latin typeface="Darker Grotesque" pitchFamily="2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Darker Grotesque" pitchFamily="2" charset="0"/>
              </a:rPr>
              <a:t>CTICC, Cape Town, South Africa</a:t>
            </a:r>
            <a:endParaRPr lang="en-US" sz="2400" b="1" dirty="0">
              <a:solidFill>
                <a:schemeClr val="bg1"/>
              </a:solidFill>
              <a:latin typeface="Darker Grotesque" pitchFamily="2" charset="0"/>
              <a:cs typeface="Libre Franklin Medium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449BD19-BD2D-733E-F7A2-ABC1169AD90F}"/>
              </a:ext>
            </a:extLst>
          </p:cNvPr>
          <p:cNvSpPr/>
          <p:nvPr/>
        </p:nvSpPr>
        <p:spPr>
          <a:xfrm>
            <a:off x="10763472" y="2214419"/>
            <a:ext cx="1143000" cy="533399"/>
          </a:xfrm>
          <a:prstGeom prst="roundRect">
            <a:avLst/>
          </a:prstGeom>
          <a:solidFill>
            <a:srgbClr val="D0FF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AE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D2A22DF0-7072-6A90-12E1-DB74B58755D8}"/>
              </a:ext>
            </a:extLst>
          </p:cNvPr>
          <p:cNvSpPr txBox="1"/>
          <p:nvPr/>
        </p:nvSpPr>
        <p:spPr>
          <a:xfrm>
            <a:off x="10915873" y="2260218"/>
            <a:ext cx="838199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500" b="1" dirty="0">
                <a:solidFill>
                  <a:srgbClr val="153424"/>
                </a:solidFill>
                <a:latin typeface="Darker Grotesque SemiBold" pitchFamily="2" charset="0"/>
                <a:cs typeface="Libre Franklin SemiBold"/>
              </a:rPr>
              <a:t>Join </a:t>
            </a:r>
            <a:r>
              <a:rPr lang="en-US" sz="2500" b="1" spc="-25" dirty="0">
                <a:solidFill>
                  <a:srgbClr val="153424"/>
                </a:solidFill>
                <a:latin typeface="Darker Grotesque SemiBold" pitchFamily="2" charset="0"/>
                <a:cs typeface="Libre Franklin SemiBold"/>
              </a:rPr>
              <a:t>us</a:t>
            </a:r>
            <a:endParaRPr sz="2500" b="1" dirty="0">
              <a:latin typeface="Darker Grotesque SemiBold" pitchFamily="2" charset="0"/>
              <a:cs typeface="Libre Franklin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1735033FF18438959E53FA1C9321E" ma:contentTypeVersion="13" ma:contentTypeDescription="Create a new document." ma:contentTypeScope="" ma:versionID="62881b3b407ec51379da5fcb389f019d">
  <xsd:schema xmlns:xsd="http://www.w3.org/2001/XMLSchema" xmlns:xs="http://www.w3.org/2001/XMLSchema" xmlns:p="http://schemas.microsoft.com/office/2006/metadata/properties" xmlns:ns2="44d030d3-8934-4b4d-9fef-c729371ef614" xmlns:ns3="8cfecb0d-e2da-4fb2-87ac-f0eba785837a" targetNamespace="http://schemas.microsoft.com/office/2006/metadata/properties" ma:root="true" ma:fieldsID="c6a3cc285b50d3ae5e9e430998209f83" ns2:_="" ns3:_="">
    <xsd:import namespace="44d030d3-8934-4b4d-9fef-c729371ef614"/>
    <xsd:import namespace="8cfecb0d-e2da-4fb2-87ac-f0eba785837a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d030d3-8934-4b4d-9fef-c729371ef61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ecb0d-e2da-4fb2-87ac-f0eba785837a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b5be5da-3cd2-40a0-bcec-a7742c033c2d}" ma:internalName="TaxCatchAll" ma:showField="CatchAllData" ma:web="8cfecb0d-e2da-4fb2-87ac-f0eba78583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fecb0d-e2da-4fb2-87ac-f0eba785837a" xsi:nil="true"/>
    <lcf76f155ced4ddcb4097134ff3c332f xmlns="44d030d3-8934-4b4d-9fef-c729371ef61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E94E470-411F-4BFA-832F-96E14FD7A1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d030d3-8934-4b4d-9fef-c729371ef614"/>
    <ds:schemaRef ds:uri="8cfecb0d-e2da-4fb2-87ac-f0eba78583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1D3A2F-F151-41B3-A9F3-15FB3A8C78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7B98BF-1CB0-42B0-94EF-35568C9DF9B7}">
  <ds:schemaRefs>
    <ds:schemaRef ds:uri="http://schemas.microsoft.com/office/2006/metadata/properties"/>
    <ds:schemaRef ds:uri="http://schemas.microsoft.com/office/infopath/2007/PartnerControls"/>
    <ds:schemaRef ds:uri="8cfecb0d-e2da-4fb2-87ac-f0eba785837a"/>
    <ds:schemaRef ds:uri="44d030d3-8934-4b4d-9fef-c729371ef6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24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Darker Grotesque</vt:lpstr>
      <vt:lpstr>Darker Grotesque SemiBold</vt:lpstr>
      <vt:lpstr>Libre Franklin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Shahul, Nysam</cp:lastModifiedBy>
  <cp:revision>5</cp:revision>
  <dcterms:created xsi:type="dcterms:W3CDTF">2025-03-23T02:43:22Z</dcterms:created>
  <dcterms:modified xsi:type="dcterms:W3CDTF">2025-06-16T07:48:30Z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2025-03-23T00:00:00Z</vt:filetime>
  </property>
  <property fmtid="{D5CDD505-2E9C-101B-9397-08002B2CF9AE}" pid="3" name="Producer">
    <vt:lpwstr>Adobe XD</vt:lpwstr>
  </property>
  <property fmtid="{D5CDD505-2E9C-101B-9397-08002B2CF9AE}" pid="4" name="LastSaved">
    <vt:filetime>2025-03-23T00:00:00Z</vt:filetime>
  </property>
  <property fmtid="{D5CDD505-2E9C-101B-9397-08002B2CF9AE}" pid="5" name="ContentTypeId">
    <vt:lpwstr>0x010100CE21735033FF18438959E53FA1C9321E</vt:lpwstr>
  </property>
  <property fmtid="{D5CDD505-2E9C-101B-9397-08002B2CF9AE}" pid="6" name="MSIP_Label_2bbab825-a111-45e4-86a1-18cee0005896_Enabled">
    <vt:lpwstr>true</vt:lpwstr>
  </property>
  <property fmtid="{D5CDD505-2E9C-101B-9397-08002B2CF9AE}" pid="7" name="MSIP_Label_2bbab825-a111-45e4-86a1-18cee0005896_SetDate">
    <vt:lpwstr>2025-03-23T05:35:59Z</vt:lpwstr>
  </property>
  <property fmtid="{D5CDD505-2E9C-101B-9397-08002B2CF9AE}" pid="8" name="MSIP_Label_2bbab825-a111-45e4-86a1-18cee0005896_Method">
    <vt:lpwstr>Standard</vt:lpwstr>
  </property>
  <property fmtid="{D5CDD505-2E9C-101B-9397-08002B2CF9AE}" pid="9" name="MSIP_Label_2bbab825-a111-45e4-86a1-18cee0005896_Name">
    <vt:lpwstr>2bbab825-a111-45e4-86a1-18cee0005896</vt:lpwstr>
  </property>
  <property fmtid="{D5CDD505-2E9C-101B-9397-08002B2CF9AE}" pid="10" name="MSIP_Label_2bbab825-a111-45e4-86a1-18cee0005896_SiteId">
    <vt:lpwstr>2567d566-604c-408a-8a60-55d0dc9d9d6b</vt:lpwstr>
  </property>
  <property fmtid="{D5CDD505-2E9C-101B-9397-08002B2CF9AE}" pid="11" name="MSIP_Label_2bbab825-a111-45e4-86a1-18cee0005896_ActionId">
    <vt:lpwstr>f010de58-0c5e-4ba3-92bf-af80cc258f01</vt:lpwstr>
  </property>
  <property fmtid="{D5CDD505-2E9C-101B-9397-08002B2CF9AE}" pid="12" name="MSIP_Label_2bbab825-a111-45e4-86a1-18cee0005896_ContentBits">
    <vt:lpwstr>2</vt:lpwstr>
  </property>
  <property fmtid="{D5CDD505-2E9C-101B-9397-08002B2CF9AE}" pid="13" name="MSIP_Label_2bbab825-a111-45e4-86a1-18cee0005896_Tag">
    <vt:lpwstr>50, 3, 0, 1</vt:lpwstr>
  </property>
  <property fmtid="{D5CDD505-2E9C-101B-9397-08002B2CF9AE}" pid="14" name="ClassificationContentMarkingFooterLocations">
    <vt:lpwstr>Office Theme:35</vt:lpwstr>
  </property>
  <property fmtid="{D5CDD505-2E9C-101B-9397-08002B2CF9AE}" pid="15" name="ClassificationContentMarkingFooterText">
    <vt:lpwstr>Information Classification: General</vt:lpwstr>
  </property>
  <property fmtid="{D5CDD505-2E9C-101B-9397-08002B2CF9AE}" pid="16" name="MediaServiceImageTags">
    <vt:lpwstr/>
  </property>
</Properties>
</file>